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56"/>
  </p:notesMasterIdLst>
  <p:handoutMasterIdLst>
    <p:handoutMasterId r:id="rId57"/>
  </p:handoutMasterIdLst>
  <p:sldIdLst>
    <p:sldId id="256" r:id="rId2"/>
    <p:sldId id="260" r:id="rId3"/>
    <p:sldId id="291" r:id="rId4"/>
    <p:sldId id="293" r:id="rId5"/>
    <p:sldId id="298" r:id="rId6"/>
    <p:sldId id="304" r:id="rId7"/>
    <p:sldId id="299" r:id="rId8"/>
    <p:sldId id="300" r:id="rId9"/>
    <p:sldId id="305" r:id="rId10"/>
    <p:sldId id="306" r:id="rId11"/>
    <p:sldId id="296" r:id="rId12"/>
    <p:sldId id="307" r:id="rId13"/>
    <p:sldId id="308" r:id="rId14"/>
    <p:sldId id="309" r:id="rId15"/>
    <p:sldId id="294" r:id="rId16"/>
    <p:sldId id="292" r:id="rId17"/>
    <p:sldId id="295" r:id="rId18"/>
    <p:sldId id="285" r:id="rId19"/>
    <p:sldId id="280" r:id="rId20"/>
    <p:sldId id="261" r:id="rId21"/>
    <p:sldId id="266" r:id="rId22"/>
    <p:sldId id="265" r:id="rId23"/>
    <p:sldId id="262" r:id="rId24"/>
    <p:sldId id="269" r:id="rId25"/>
    <p:sldId id="286" r:id="rId26"/>
    <p:sldId id="287" r:id="rId27"/>
    <p:sldId id="288" r:id="rId28"/>
    <p:sldId id="303" r:id="rId29"/>
    <p:sldId id="290" r:id="rId30"/>
    <p:sldId id="315" r:id="rId31"/>
    <p:sldId id="316" r:id="rId32"/>
    <p:sldId id="314" r:id="rId33"/>
    <p:sldId id="319" r:id="rId34"/>
    <p:sldId id="320" r:id="rId35"/>
    <p:sldId id="321" r:id="rId36"/>
    <p:sldId id="317" r:id="rId37"/>
    <p:sldId id="322" r:id="rId38"/>
    <p:sldId id="324" r:id="rId39"/>
    <p:sldId id="327" r:id="rId40"/>
    <p:sldId id="338" r:id="rId41"/>
    <p:sldId id="339" r:id="rId42"/>
    <p:sldId id="318" r:id="rId43"/>
    <p:sldId id="325" r:id="rId44"/>
    <p:sldId id="329" r:id="rId45"/>
    <p:sldId id="337" r:id="rId46"/>
    <p:sldId id="330" r:id="rId47"/>
    <p:sldId id="331" r:id="rId48"/>
    <p:sldId id="335" r:id="rId49"/>
    <p:sldId id="332" r:id="rId50"/>
    <p:sldId id="333" r:id="rId51"/>
    <p:sldId id="334" r:id="rId52"/>
    <p:sldId id="336" r:id="rId53"/>
    <p:sldId id="302" r:id="rId54"/>
    <p:sldId id="27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79" autoAdjust="0"/>
  </p:normalViewPr>
  <p:slideViewPr>
    <p:cSldViewPr>
      <p:cViewPr varScale="1">
        <p:scale>
          <a:sx n="48" d="100"/>
          <a:sy n="48" d="100"/>
        </p:scale>
        <p:origin x="-17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DC788-8B25-40AA-BC2F-69A6C3EDF905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E375F-2F71-4772-B83A-1E5656B44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7E2CF-DDCD-4A8F-B98E-46A60B93A6DD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4E7D3-6562-4356-8897-C56C7734CB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31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C4E0-78EA-4371-B6EA-A5D9C853E7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7C4E0-78EA-4371-B6EA-A5D9C853E72C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4E7D3-6562-4356-8897-C56C7734CB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5" name="Picture 3"/>
            <p:cNvPicPr>
              <a:picLocks noChangeArrowheads="1"/>
            </p:cNvPicPr>
            <p:nvPr/>
          </p:nvPicPr>
          <p:blipFill>
            <a:blip r:embed="rId2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1032" name="Picture 3"/>
            <p:cNvPicPr>
              <a:picLocks noChangeArrowheads="1"/>
            </p:cNvPicPr>
            <p:nvPr/>
          </p:nvPicPr>
          <p:blipFill>
            <a:blip r:embed="rId14" cstate="print"/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/>
              <a:ahLst/>
              <a:cxnLst>
                <a:cxn ang="0">
                  <a:pos x="39" y="61"/>
                </a:cxn>
                <a:cxn ang="0">
                  <a:pos x="104" y="28"/>
                </a:cxn>
                <a:cxn ang="0">
                  <a:pos x="182" y="13"/>
                </a:cxn>
                <a:cxn ang="0">
                  <a:pos x="281" y="13"/>
                </a:cxn>
                <a:cxn ang="0">
                  <a:pos x="357" y="34"/>
                </a:cxn>
                <a:cxn ang="0">
                  <a:pos x="440" y="85"/>
                </a:cxn>
                <a:cxn ang="0">
                  <a:pos x="509" y="129"/>
                </a:cxn>
                <a:cxn ang="0">
                  <a:pos x="626" y="148"/>
                </a:cxn>
                <a:cxn ang="0">
                  <a:pos x="728" y="135"/>
                </a:cxn>
                <a:cxn ang="0">
                  <a:pos x="806" y="93"/>
                </a:cxn>
                <a:cxn ang="0">
                  <a:pos x="899" y="36"/>
                </a:cxn>
                <a:cxn ang="0">
                  <a:pos x="998" y="4"/>
                </a:cxn>
                <a:cxn ang="0">
                  <a:pos x="1119" y="6"/>
                </a:cxn>
                <a:cxn ang="0">
                  <a:pos x="1214" y="39"/>
                </a:cxn>
                <a:cxn ang="0">
                  <a:pos x="1308" y="102"/>
                </a:cxn>
                <a:cxn ang="0">
                  <a:pos x="1403" y="133"/>
                </a:cxn>
                <a:cxn ang="0">
                  <a:pos x="1514" y="133"/>
                </a:cxn>
                <a:cxn ang="0">
                  <a:pos x="1593" y="111"/>
                </a:cxn>
                <a:cxn ang="0">
                  <a:pos x="1668" y="61"/>
                </a:cxn>
                <a:cxn ang="0">
                  <a:pos x="1754" y="18"/>
                </a:cxn>
                <a:cxn ang="0">
                  <a:pos x="1844" y="1"/>
                </a:cxn>
                <a:cxn ang="0">
                  <a:pos x="1958" y="4"/>
                </a:cxn>
                <a:cxn ang="0">
                  <a:pos x="2039" y="33"/>
                </a:cxn>
                <a:cxn ang="0">
                  <a:pos x="2118" y="88"/>
                </a:cxn>
                <a:cxn ang="0">
                  <a:pos x="2192" y="124"/>
                </a:cxn>
                <a:cxn ang="0">
                  <a:pos x="2303" y="138"/>
                </a:cxn>
                <a:cxn ang="0">
                  <a:pos x="2412" y="106"/>
                </a:cxn>
                <a:cxn ang="0">
                  <a:pos x="2463" y="66"/>
                </a:cxn>
                <a:cxn ang="0">
                  <a:pos x="2489" y="61"/>
                </a:cxn>
                <a:cxn ang="0">
                  <a:pos x="2507" y="76"/>
                </a:cxn>
                <a:cxn ang="0">
                  <a:pos x="2508" y="96"/>
                </a:cxn>
                <a:cxn ang="0">
                  <a:pos x="2490" y="118"/>
                </a:cxn>
                <a:cxn ang="0">
                  <a:pos x="2429" y="160"/>
                </a:cxn>
                <a:cxn ang="0">
                  <a:pos x="2352" y="183"/>
                </a:cxn>
                <a:cxn ang="0">
                  <a:pos x="2238" y="184"/>
                </a:cxn>
                <a:cxn ang="0">
                  <a:pos x="2156" y="172"/>
                </a:cxn>
                <a:cxn ang="0">
                  <a:pos x="2076" y="133"/>
                </a:cxn>
                <a:cxn ang="0">
                  <a:pos x="2018" y="87"/>
                </a:cxn>
                <a:cxn ang="0">
                  <a:pos x="1934" y="55"/>
                </a:cxn>
                <a:cxn ang="0">
                  <a:pos x="1836" y="49"/>
                </a:cxn>
                <a:cxn ang="0">
                  <a:pos x="1743" y="79"/>
                </a:cxn>
                <a:cxn ang="0">
                  <a:pos x="1677" y="118"/>
                </a:cxn>
                <a:cxn ang="0">
                  <a:pos x="1586" y="165"/>
                </a:cxn>
                <a:cxn ang="0">
                  <a:pos x="1475" y="186"/>
                </a:cxn>
                <a:cxn ang="0">
                  <a:pos x="1377" y="180"/>
                </a:cxn>
                <a:cxn ang="0">
                  <a:pos x="1269" y="136"/>
                </a:cxn>
                <a:cxn ang="0">
                  <a:pos x="1197" y="84"/>
                </a:cxn>
                <a:cxn ang="0">
                  <a:pos x="1128" y="55"/>
                </a:cxn>
                <a:cxn ang="0">
                  <a:pos x="1020" y="49"/>
                </a:cxn>
                <a:cxn ang="0">
                  <a:pos x="914" y="78"/>
                </a:cxn>
                <a:cxn ang="0">
                  <a:pos x="831" y="135"/>
                </a:cxn>
                <a:cxn ang="0">
                  <a:pos x="713" y="187"/>
                </a:cxn>
                <a:cxn ang="0">
                  <a:pos x="600" y="195"/>
                </a:cxn>
                <a:cxn ang="0">
                  <a:pos x="494" y="175"/>
                </a:cxn>
                <a:cxn ang="0">
                  <a:pos x="408" y="123"/>
                </a:cxn>
                <a:cxn ang="0">
                  <a:pos x="338" y="79"/>
                </a:cxn>
                <a:cxn ang="0">
                  <a:pos x="251" y="60"/>
                </a:cxn>
                <a:cxn ang="0">
                  <a:pos x="144" y="67"/>
                </a:cxn>
                <a:cxn ang="0">
                  <a:pos x="56" y="108"/>
                </a:cxn>
                <a:cxn ang="0">
                  <a:pos x="5" y="93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cs typeface="+mn-cs"/>
              </a:defRPr>
            </a:lvl1pPr>
          </a:lstStyle>
          <a:p>
            <a:fld id="{DF8E8A58-70AE-4B02-ACB1-DD1E3D3DB10B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cs typeface="+mn-cs"/>
              </a:defRPr>
            </a:lvl1pPr>
          </a:lstStyle>
          <a:p>
            <a:fld id="{D4B69B2E-7DC5-4B71-8F1D-CA5CA906AD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838200"/>
            <a:ext cx="7772400" cy="2133600"/>
          </a:xfrm>
        </p:spPr>
        <p:txBody>
          <a:bodyPr>
            <a:normAutofit/>
          </a:bodyPr>
          <a:lstStyle/>
          <a:p>
            <a:r>
              <a:rPr lang="en-US" b="1" dirty="0" smtClean="0"/>
              <a:t>Financial Aid for NCAA Student-Athletes:</a:t>
            </a:r>
            <a:br>
              <a:rPr lang="en-US" b="1" dirty="0" smtClean="0"/>
            </a:br>
            <a:r>
              <a:rPr lang="en-US" b="1" dirty="0" smtClean="0"/>
              <a:t>Update on NCAA Bylaw 15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4419600"/>
            <a:ext cx="6324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Kris Richardson</a:t>
            </a:r>
          </a:p>
          <a:p>
            <a:r>
              <a:rPr lang="en-US" sz="2400" dirty="0" smtClean="0"/>
              <a:t>NCAA Academic and Membership Affairs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Caitlin signs a three-year agreement with State University for tuition and books.</a:t>
            </a:r>
          </a:p>
          <a:p>
            <a:pPr marL="695325" lvl="1" indent="-357188"/>
            <a:r>
              <a:rPr lang="en-US" sz="3000" dirty="0" smtClean="0"/>
              <a:t>Valued at $6,000 per year.</a:t>
            </a:r>
          </a:p>
          <a:p>
            <a:pPr marL="695325" lvl="1" indent="-357188"/>
            <a:r>
              <a:rPr lang="en-US" sz="3000" dirty="0" smtClean="0"/>
              <a:t>Full grant-in-aid is valued at $10,000.</a:t>
            </a:r>
          </a:p>
          <a:p>
            <a:pPr marL="695325" lvl="1" indent="-357188"/>
            <a:r>
              <a:rPr lang="en-US" sz="3000" dirty="0" smtClean="0"/>
              <a:t>Agreement represents 0.60 equivalency.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038600"/>
          <a:ext cx="81534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Year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Fall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Spring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Equivalency</a:t>
                      </a:r>
                      <a:endParaRPr lang="en-US" sz="22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2012-13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$2,600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$2,600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0.60</a:t>
                      </a:r>
                      <a:endParaRPr lang="en-US" sz="22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2013-14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$2,600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$3,600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0.70</a:t>
                      </a:r>
                      <a:endParaRPr lang="en-US" sz="2200" dirty="0"/>
                    </a:p>
                  </a:txBody>
                  <a:tcPr anchor="ctr"/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2014-15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$3,600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 $3,600 + books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0.80</a:t>
                      </a:r>
                      <a:endParaRPr lang="en-US" sz="2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Coach comes to see you about Caitlin’s renewal.</a:t>
            </a:r>
          </a:p>
          <a:p>
            <a:pPr marL="338138" indent="-338138"/>
            <a:r>
              <a:rPr lang="en-US" dirty="0" smtClean="0"/>
              <a:t>Plans to renew her for two years at 0.65 equivalency.</a:t>
            </a:r>
          </a:p>
          <a:p>
            <a:pPr marL="338138" indent="-338138"/>
            <a:r>
              <a:rPr lang="en-US" dirty="0" smtClean="0"/>
              <a:t>Is this a reduction?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Reduction occurs if:</a:t>
            </a:r>
          </a:p>
          <a:p>
            <a:pPr marL="695325" lvl="1" indent="-357188"/>
            <a:r>
              <a:rPr lang="en-US" sz="3000" dirty="0" smtClean="0"/>
              <a:t>Renewal period is for fewer years than the original agreement, unless it is for the remainder of the eligibility period.</a:t>
            </a:r>
          </a:p>
          <a:p>
            <a:pPr marL="1033463" lvl="2" indent="-338138"/>
            <a:r>
              <a:rPr lang="en-US" sz="2800" dirty="0" smtClean="0"/>
              <a:t>Original agreement was for three years.</a:t>
            </a:r>
          </a:p>
          <a:p>
            <a:pPr marL="1033463" lvl="2" indent="-338138"/>
            <a:r>
              <a:rPr lang="en-US" sz="2800" dirty="0" smtClean="0"/>
              <a:t>Renewal is for two years.</a:t>
            </a:r>
          </a:p>
          <a:p>
            <a:pPr marL="695325" lvl="1" indent="-357188"/>
            <a:r>
              <a:rPr lang="en-US" sz="3000" dirty="0" smtClean="0"/>
              <a:t>But, renewal is for the remainder of her eligibility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Reduction occurs if:</a:t>
            </a:r>
          </a:p>
          <a:p>
            <a:pPr marL="695325" lvl="1" indent="-357188"/>
            <a:r>
              <a:rPr lang="en-US" sz="3000" dirty="0" smtClean="0"/>
              <a:t>Average amount of aid provided per year in the renewal is less than the average amount of aid provided per year in the original agreement.</a:t>
            </a:r>
          </a:p>
          <a:p>
            <a:pPr marL="1033463" lvl="2" indent="-338138"/>
            <a:r>
              <a:rPr lang="en-US" sz="2800" dirty="0" smtClean="0"/>
              <a:t>Original agreement represented 0.60 equivalency.</a:t>
            </a:r>
          </a:p>
          <a:p>
            <a:pPr marL="1033463" lvl="2" indent="-338138"/>
            <a:r>
              <a:rPr lang="en-US" sz="2800" dirty="0" smtClean="0"/>
              <a:t>Renewal represents 0.65 equivalency.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But, must include any increases during the period of the original award.</a:t>
            </a:r>
          </a:p>
          <a:p>
            <a:pPr marL="695325" lvl="1" indent="-357188"/>
            <a:r>
              <a:rPr lang="en-US" sz="3000" dirty="0" smtClean="0"/>
              <a:t>Renewal represents 0.65 equivalency.</a:t>
            </a:r>
          </a:p>
          <a:p>
            <a:pPr marL="695325" lvl="1" indent="-357188"/>
            <a:r>
              <a:rPr lang="en-US" sz="3000" dirty="0" smtClean="0"/>
              <a:t>Average amount of aid provided per year.</a:t>
            </a:r>
          </a:p>
          <a:p>
            <a:pPr marL="1033463" lvl="2" indent="-338138"/>
            <a:r>
              <a:rPr lang="en-US" sz="2800" dirty="0" smtClean="0"/>
              <a:t>(.60 + .70 + .80) / 3 = 0.70 equivalency.</a:t>
            </a:r>
          </a:p>
          <a:p>
            <a:pPr marL="338138" indent="-338138"/>
            <a:r>
              <a:rPr lang="en-US" dirty="0" smtClean="0"/>
              <a:t>This is a reduction and Caitlin must be notified of the opportunity for a hearing.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Aid to Former</a:t>
            </a:r>
            <a:br>
              <a:rPr lang="en-US" dirty="0" smtClean="0"/>
            </a:br>
            <a:r>
              <a:rPr lang="en-US" dirty="0" smtClean="0"/>
              <a:t>Student-Athletes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Eligibility of Student-Athletes for Institutional Financial Aid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800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No. 2011-97.  </a:t>
            </a:r>
          </a:p>
          <a:p>
            <a:pPr marL="735013" lvl="1" indent="-396875"/>
            <a:r>
              <a:rPr lang="en-US" sz="3000" dirty="0" smtClean="0"/>
              <a:t>May award institutional financial aid during any term in which a student-athlete was enrolled initially in a minimum full-time program of studies during  the term if:</a:t>
            </a:r>
          </a:p>
          <a:p>
            <a:pPr marL="1033463" lvl="2" indent="-365125"/>
            <a:r>
              <a:rPr lang="en-US" sz="2600" dirty="0" smtClean="0"/>
              <a:t>Undergraduate with eligibility remaining under</a:t>
            </a:r>
            <a:br>
              <a:rPr lang="en-US" sz="2600" dirty="0" smtClean="0"/>
            </a:br>
            <a:r>
              <a:rPr lang="en-US" sz="2600" dirty="0" smtClean="0"/>
              <a:t>five-year rule.</a:t>
            </a:r>
          </a:p>
          <a:p>
            <a:pPr lvl="2" indent="-219075">
              <a:buNone/>
            </a:pPr>
            <a:r>
              <a:rPr lang="en-US" sz="2600" dirty="0" smtClean="0"/>
              <a:t>or</a:t>
            </a:r>
          </a:p>
          <a:p>
            <a:pPr marL="1033463" lvl="2" indent="-338138"/>
            <a:r>
              <a:rPr lang="en-US" sz="2600" dirty="0" smtClean="0"/>
              <a:t>Graduate student eligible under</a:t>
            </a:r>
            <a:br>
              <a:rPr lang="en-US" sz="2600" dirty="0" smtClean="0"/>
            </a:br>
            <a:r>
              <a:rPr lang="en-US" sz="2600" dirty="0" err="1" smtClean="0"/>
              <a:t>postbaccalaureate</a:t>
            </a:r>
            <a:r>
              <a:rPr lang="en-US" sz="2600" dirty="0" smtClean="0"/>
              <a:t> /graduate student legislation.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Aid to Former Student-Athletes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No. 2011-97.  </a:t>
            </a:r>
          </a:p>
          <a:p>
            <a:pPr marL="695325" lvl="1" indent="-357188"/>
            <a:r>
              <a:rPr lang="en-US" sz="3000" dirty="0" smtClean="0"/>
              <a:t>Eliminated the “five in six years” limit on receipt of unearned athletics aid.</a:t>
            </a:r>
          </a:p>
          <a:p>
            <a:pPr marL="695325" lvl="1" indent="-357188"/>
            <a:r>
              <a:rPr lang="en-US" sz="3000" dirty="0" smtClean="0"/>
              <a:t>Permits former student-athletes to receive unearned aid for any term in which they are enrolled.</a:t>
            </a:r>
          </a:p>
          <a:p>
            <a:pPr marL="1033463" lvl="2" indent="-365125"/>
            <a:r>
              <a:rPr lang="en-US" sz="2800" dirty="0" smtClean="0"/>
              <a:t>Full time or part time.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Newly Adopted Legislation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478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Proposal Nos. M-2011-7 and</a:t>
            </a:r>
            <a:br>
              <a:rPr lang="en-US" sz="4000" dirty="0" smtClean="0"/>
            </a:br>
            <a:r>
              <a:rPr lang="en-US" sz="4000" dirty="0" smtClean="0"/>
              <a:t>M-2012-2 Books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dirty="0" smtClean="0"/>
              <a:t>If student enrolls for less than a full academic year and receives any portion of a book allowance, it is represented proportionately in the numerator.</a:t>
            </a:r>
          </a:p>
          <a:p>
            <a:pPr lvl="1"/>
            <a:r>
              <a:rPr lang="en-US" sz="3000" dirty="0" smtClean="0"/>
              <a:t>$400 for semester schools.</a:t>
            </a:r>
          </a:p>
          <a:p>
            <a:pPr lvl="1"/>
            <a:r>
              <a:rPr lang="en-US" sz="3000" dirty="0" smtClean="0"/>
              <a:t>$534 or $267 for quarter schools.</a:t>
            </a:r>
          </a:p>
          <a:p>
            <a:r>
              <a:rPr lang="en-US" dirty="0" smtClean="0"/>
              <a:t>Remains $800 in the denominator.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8739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Overview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1430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 NCAA </a:t>
            </a:r>
            <a:r>
              <a:rPr kumimoji="1" lang="en-US" sz="3200" kern="0" dirty="0" smtClean="0"/>
              <a:t>Division I </a:t>
            </a: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Proposal</a:t>
            </a:r>
            <a:b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No. 2011-97.</a:t>
            </a:r>
          </a:p>
          <a:p>
            <a:pPr marL="695325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Period of award.</a:t>
            </a:r>
          </a:p>
          <a:p>
            <a:pPr marL="735013" marR="0" lvl="1" indent="-396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Aid to former student-athletes.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legislation.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Miscellaneous expense allowance.</a:t>
            </a:r>
          </a:p>
          <a:p>
            <a:pPr marL="738188" marR="0" lvl="1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Proposal No. 2011-96.</a:t>
            </a:r>
          </a:p>
          <a:p>
            <a:pPr marL="738188" marR="0" lvl="1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Models under consideration.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Opportunities for involvement.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Newly Adopted Legislation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No. 2011-43.  </a:t>
            </a:r>
          </a:p>
          <a:p>
            <a:pPr marL="695325" lvl="1" indent="-357188"/>
            <a:r>
              <a:rPr lang="en-US" sz="3000" dirty="0" smtClean="0"/>
              <a:t>Football Bowl Subdivision only.</a:t>
            </a:r>
          </a:p>
          <a:p>
            <a:pPr marL="1033463" lvl="2" indent="-338138"/>
            <a:r>
              <a:rPr lang="en-US" sz="2800" dirty="0" smtClean="0"/>
              <a:t>Reduces limit of signees from 28 to 25.</a:t>
            </a:r>
          </a:p>
          <a:p>
            <a:pPr marL="1033463" lvl="2" indent="-338138"/>
            <a:r>
              <a:rPr lang="en-US" sz="2800" dirty="0" smtClean="0"/>
              <a:t>Limit applies from December 1 through May 31.</a:t>
            </a:r>
          </a:p>
          <a:p>
            <a:pPr marL="1033463" lvl="2" indent="-338138"/>
            <a:r>
              <a:rPr lang="en-US" sz="2800" dirty="0" smtClean="0"/>
              <a:t>Student who becomes a counter for the academic year during which signing occurs is not included in limit.</a:t>
            </a:r>
          </a:p>
          <a:p>
            <a:pPr marL="695325" lvl="1" indent="-357188"/>
            <a:r>
              <a:rPr lang="en-US" sz="3000" dirty="0" smtClean="0"/>
              <a:t>Effective August 1, 2012.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Newly Adopted Legislation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 No. 2011-74.</a:t>
            </a:r>
            <a:endParaRPr lang="en-US" dirty="0" smtClean="0">
              <a:solidFill>
                <a:srgbClr val="FF0000"/>
              </a:solidFill>
            </a:endParaRPr>
          </a:p>
          <a:p>
            <a:pPr marL="695325" lvl="1" indent="-357188"/>
            <a:r>
              <a:rPr lang="en-US" sz="3000" dirty="0" smtClean="0"/>
              <a:t>Summer athletics aid not required to be in proportion to academic year aid if:</a:t>
            </a:r>
          </a:p>
          <a:p>
            <a:pPr marL="1033463" lvl="2" indent="-365125"/>
            <a:r>
              <a:rPr lang="en-US" sz="2800" dirty="0" smtClean="0"/>
              <a:t>Student-athlete has exhausted eligibility; and</a:t>
            </a:r>
          </a:p>
          <a:p>
            <a:pPr marL="1033463" lvl="2" indent="-365125"/>
            <a:r>
              <a:rPr lang="en-US" sz="2800" dirty="0" smtClean="0"/>
              <a:t>Is enrolled in degree courses.</a:t>
            </a:r>
          </a:p>
          <a:p>
            <a:pPr marL="695325" lvl="1" indent="-357188"/>
            <a:r>
              <a:rPr lang="en-US" sz="3000" dirty="0" smtClean="0"/>
              <a:t>Not required to graduate at end of summer term.</a:t>
            </a:r>
          </a:p>
          <a:p>
            <a:pPr marL="695325" lvl="1" indent="-357188"/>
            <a:r>
              <a:rPr lang="en-US" sz="3000" dirty="0" smtClean="0"/>
              <a:t>Not required to be enrolled in all degree courses offered.</a:t>
            </a:r>
          </a:p>
          <a:p>
            <a:pPr marL="695325" lvl="1" indent="-357188"/>
            <a:r>
              <a:rPr lang="en-US" sz="3000" dirty="0" smtClean="0"/>
              <a:t>Effective Immediately.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Newly Adopted Legislation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Proposal  No. 2011-75.</a:t>
            </a:r>
          </a:p>
          <a:p>
            <a:pPr lvl="1"/>
            <a:r>
              <a:rPr lang="en-US" sz="3000" dirty="0" smtClean="0"/>
              <a:t>In football,  prospective student-athlete who receives athletically related financial aid during a summer term is an initial and overall counter for the next academic year.</a:t>
            </a:r>
          </a:p>
          <a:p>
            <a:pPr lvl="1"/>
            <a:r>
              <a:rPr lang="en-US" sz="3000" dirty="0" smtClean="0"/>
              <a:t>Applies even if prospective student-athlete is a </a:t>
            </a:r>
            <a:r>
              <a:rPr lang="en-US" sz="3000" dirty="0" err="1" smtClean="0"/>
              <a:t>nonqualifier</a:t>
            </a:r>
            <a:r>
              <a:rPr lang="en-US" sz="3000" dirty="0" smtClean="0"/>
              <a:t> or does not enroll.</a:t>
            </a:r>
          </a:p>
          <a:p>
            <a:pPr lvl="1"/>
            <a:r>
              <a:rPr lang="en-US" sz="3000" dirty="0" smtClean="0"/>
              <a:t>Effective Immediately.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Newly Adopted Legislation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No. 2011-77.</a:t>
            </a:r>
            <a:endParaRPr lang="en-US" dirty="0" smtClean="0">
              <a:solidFill>
                <a:srgbClr val="FF0000"/>
              </a:solidFill>
            </a:endParaRPr>
          </a:p>
          <a:p>
            <a:pPr marL="695325" lvl="1" indent="-357188"/>
            <a:r>
              <a:rPr lang="en-US" sz="3000" dirty="0" smtClean="0"/>
              <a:t>Exception to baseball’s minimum equivalency requirement.</a:t>
            </a:r>
          </a:p>
          <a:p>
            <a:pPr marL="1033463" lvl="2" indent="-365125"/>
            <a:r>
              <a:rPr lang="en-US" sz="2800" dirty="0" smtClean="0"/>
              <a:t>Final year of eligibility; and</a:t>
            </a:r>
          </a:p>
          <a:p>
            <a:pPr marL="1033463" lvl="2" indent="-365125"/>
            <a:r>
              <a:rPr lang="en-US" sz="2800" dirty="0" smtClean="0"/>
              <a:t>Never received athletically related aid in baseball.</a:t>
            </a:r>
          </a:p>
          <a:p>
            <a:pPr marL="695325" lvl="1" indent="-357188"/>
            <a:r>
              <a:rPr lang="en-US" sz="3000" dirty="0" smtClean="0"/>
              <a:t>Effective August 1, 2012.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Miscellaneous Expense Allowance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Proposal  No. 2011-96.</a:t>
            </a:r>
          </a:p>
          <a:p>
            <a:pPr marL="695325" lvl="1" indent="-357188"/>
            <a:r>
              <a:rPr lang="en-US" sz="3000" dirty="0" smtClean="0"/>
              <a:t>October 27, 2011: Legislation adopted.</a:t>
            </a:r>
          </a:p>
          <a:p>
            <a:pPr marL="695325" lvl="1" indent="-357188"/>
            <a:r>
              <a:rPr lang="en-US" sz="3000" dirty="0" smtClean="0"/>
              <a:t>November 9-16, 2011: National Letter of  Intent early signing period.</a:t>
            </a:r>
          </a:p>
          <a:p>
            <a:pPr marL="695325" lvl="1" indent="-357188"/>
            <a:r>
              <a:rPr lang="en-US" sz="3000" dirty="0" smtClean="0"/>
              <a:t>December 19, 2011: Legislation suspended.</a:t>
            </a:r>
          </a:p>
          <a:p>
            <a:pPr marL="1033463" lvl="2" indent="-338138"/>
            <a:r>
              <a:rPr lang="en-US" sz="2800" dirty="0" smtClean="0"/>
              <a:t>Received more than 125 override requests.</a:t>
            </a:r>
          </a:p>
          <a:p>
            <a:pPr marL="695325" lvl="1" indent="-357188"/>
            <a:r>
              <a:rPr lang="en-US" sz="3000" dirty="0" smtClean="0"/>
              <a:t>December 21, 2011: Start of National Letter of Intent signing period for football midyear two-year college transfers.</a:t>
            </a:r>
          </a:p>
          <a:p>
            <a:pPr marL="695325" lvl="1" indent="-357188"/>
            <a:r>
              <a:rPr lang="en-US" sz="3000" dirty="0" smtClean="0"/>
              <a:t>January 14: Legislation defeated.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Miscellaneous Expense Allowance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Financial aid agreements issued before December 20, 2011, could include a miscellaneous expense allowance.</a:t>
            </a:r>
          </a:p>
          <a:p>
            <a:pPr marL="338138" indent="-338138"/>
            <a:r>
              <a:rPr lang="en-US" dirty="0" smtClean="0"/>
              <a:t>No miscellaneous expense allowances for summer terms.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Eligibility for miscellaneous expense allowance.</a:t>
            </a:r>
          </a:p>
          <a:p>
            <a:pPr marL="695325" lvl="1" indent="-357188"/>
            <a:r>
              <a:rPr lang="en-US" sz="3000" dirty="0" smtClean="0"/>
              <a:t>Specified in written financial aid agreement.</a:t>
            </a:r>
          </a:p>
          <a:p>
            <a:pPr lvl="1">
              <a:buNone/>
            </a:pPr>
            <a:r>
              <a:rPr lang="en-US" sz="3000" dirty="0" smtClean="0"/>
              <a:t>and</a:t>
            </a:r>
          </a:p>
          <a:p>
            <a:pPr marL="695325" lvl="1" indent="-357188"/>
            <a:r>
              <a:rPr lang="en-US" sz="3000" dirty="0" smtClean="0"/>
              <a:t>Awarded athletically related and/or </a:t>
            </a:r>
            <a:r>
              <a:rPr lang="en-US" sz="3000" dirty="0" err="1" smtClean="0"/>
              <a:t>nonathletically</a:t>
            </a:r>
            <a:r>
              <a:rPr lang="en-US" sz="3000" dirty="0" smtClean="0"/>
              <a:t> related financial aid equal to the value of a full grant-in-aid.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5720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Miscellaneous expense allowance may include:</a:t>
            </a:r>
          </a:p>
          <a:p>
            <a:pPr marL="695325" lvl="1" indent="-357188"/>
            <a:r>
              <a:rPr lang="en-US" sz="3000" dirty="0" smtClean="0"/>
              <a:t>Additional athletically related institutional financial aid.</a:t>
            </a:r>
          </a:p>
          <a:p>
            <a:pPr marL="639763" lvl="1" indent="-301625">
              <a:buNone/>
            </a:pPr>
            <a:r>
              <a:rPr lang="en-US" sz="3000" dirty="0" smtClean="0"/>
              <a:t>or</a:t>
            </a:r>
          </a:p>
          <a:p>
            <a:pPr marL="695325" lvl="1" indent="-357188"/>
            <a:r>
              <a:rPr lang="en-US" sz="3000" dirty="0" smtClean="0"/>
              <a:t>Combination of athletically related and </a:t>
            </a:r>
            <a:r>
              <a:rPr lang="en-US" sz="3000" dirty="0" err="1" smtClean="0"/>
              <a:t>nonathletically</a:t>
            </a:r>
            <a:r>
              <a:rPr lang="en-US" sz="3000" dirty="0" smtClean="0"/>
              <a:t> related financial aid up to lesser of cost of attendance or $2,000.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Three models currently under consideration.</a:t>
            </a:r>
          </a:p>
          <a:p>
            <a:pPr marL="695325" lvl="1" indent="-357188"/>
            <a:r>
              <a:rPr lang="en-US" sz="3000" dirty="0" smtClean="0"/>
              <a:t>Miscellaneous expense allowance.</a:t>
            </a:r>
          </a:p>
          <a:p>
            <a:pPr marL="695325" lvl="1" indent="-357188"/>
            <a:r>
              <a:rPr lang="en-US" sz="3000" dirty="0" smtClean="0"/>
              <a:t>Unmet need grant.</a:t>
            </a:r>
          </a:p>
          <a:p>
            <a:pPr marL="695325" lvl="1" indent="-357188"/>
            <a:r>
              <a:rPr lang="en-US" sz="3000" dirty="0" smtClean="0"/>
              <a:t>Supplement NCAA Student Assistance Fund.</a:t>
            </a:r>
          </a:p>
          <a:p>
            <a:pPr marL="338138" indent="-338138"/>
            <a:r>
              <a:rPr lang="en-US" dirty="0" smtClean="0"/>
              <a:t>All would permit up to $2,000.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Impact of NCAA Proposal</a:t>
            </a:r>
            <a:br>
              <a:rPr lang="en-US" dirty="0" smtClean="0"/>
            </a:br>
            <a:r>
              <a:rPr lang="en-US" dirty="0" smtClean="0"/>
              <a:t>No. 2011-97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No vote on this initiative before August 2 meeting of NCAA Division I Board of Directors.</a:t>
            </a:r>
          </a:p>
          <a:p>
            <a:endParaRPr lang="en-US" sz="1600" dirty="0" smtClean="0"/>
          </a:p>
          <a:p>
            <a:r>
              <a:rPr lang="en-US" dirty="0" smtClean="0"/>
              <a:t>Legislation would not be effective before </a:t>
            </a:r>
            <a:br>
              <a:rPr lang="en-US" dirty="0" smtClean="0"/>
            </a:br>
            <a:r>
              <a:rPr lang="en-US" dirty="0" smtClean="0"/>
              <a:t>2013-14 academic year.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Opportunity for working group to:</a:t>
            </a:r>
          </a:p>
          <a:p>
            <a:pPr lvl="1"/>
            <a:r>
              <a:rPr lang="en-US" sz="3000" dirty="0" smtClean="0"/>
              <a:t>Obtain information from spring /summer meetings.</a:t>
            </a:r>
          </a:p>
          <a:p>
            <a:pPr lvl="1"/>
            <a:r>
              <a:rPr lang="en-US" sz="3000" dirty="0" smtClean="0"/>
              <a:t>Conduct focus group meetings.</a:t>
            </a:r>
          </a:p>
          <a:p>
            <a:pPr lvl="1"/>
            <a:r>
              <a:rPr lang="en-US" sz="3000" dirty="0" smtClean="0"/>
              <a:t>Evaluate practical and administrative burdens.</a:t>
            </a:r>
          </a:p>
          <a:p>
            <a:pPr lvl="1"/>
            <a:r>
              <a:rPr lang="en-US" sz="3000" dirty="0" smtClean="0"/>
              <a:t>Ensure gender-equity issues are fully addressed.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676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1: Miscellaneous Expense Allowance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6868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Maintain current definition of a full grant-in-aid.</a:t>
            </a:r>
          </a:p>
          <a:p>
            <a:r>
              <a:rPr lang="en-US" dirty="0" smtClean="0"/>
              <a:t>Maintain current regulations and exemptions concerning individual financial aid limits regarding cost of attendance.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Permit up to $2,000 of “exempt aid,” not to exceed cost of attendance, when all sources of aid countable toward individual limits are included for any student-athlete who receives a full or equivalency grant-in-aid.</a:t>
            </a:r>
          </a:p>
          <a:p>
            <a:pPr lvl="1"/>
            <a:r>
              <a:rPr lang="en-US" sz="3000" dirty="0" smtClean="0"/>
              <a:t>May be provided to full and equivalency grant recipients.</a:t>
            </a:r>
          </a:p>
          <a:p>
            <a:r>
              <a:rPr lang="en-US" dirty="0" smtClean="0"/>
              <a:t>Demonstrated financial need not required to qualify.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600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1: Miscellaneous Expense Allowance</a:t>
            </a:r>
            <a:endParaRPr lang="en-US" sz="4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1.</a:t>
            </a:r>
          </a:p>
          <a:p>
            <a:pPr lvl="1"/>
            <a:r>
              <a:rPr lang="en-US" sz="3000" dirty="0" smtClean="0"/>
              <a:t>Limit miscellaneous expense allowance for an equivalency grant based on proportionality.</a:t>
            </a:r>
          </a:p>
          <a:p>
            <a:pPr lvl="1"/>
            <a:r>
              <a:rPr lang="en-US" sz="3000" dirty="0" smtClean="0"/>
              <a:t>Example:</a:t>
            </a:r>
          </a:p>
          <a:p>
            <a:pPr lvl="2"/>
            <a:r>
              <a:rPr lang="en-US" sz="2800" dirty="0" smtClean="0"/>
              <a:t>0.33 or less = $500		0.34 - 0.66 = $1,000</a:t>
            </a:r>
          </a:p>
          <a:p>
            <a:pPr lvl="2"/>
            <a:r>
              <a:rPr lang="en-US" sz="2800" dirty="0" smtClean="0"/>
              <a:t>0.67 - .99 = $1,500		1.0 = $2,000.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524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1: Miscellaneous Expense Allowance</a:t>
            </a:r>
            <a:endParaRPr lang="en-US" sz="4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2.</a:t>
            </a:r>
          </a:p>
          <a:p>
            <a:pPr lvl="1"/>
            <a:r>
              <a:rPr lang="en-US" sz="3000" dirty="0" smtClean="0"/>
              <a:t>Exempt Pell Grant from counting toward individual limit.</a:t>
            </a:r>
          </a:p>
          <a:p>
            <a:pPr lvl="1"/>
            <a:r>
              <a:rPr lang="en-US" sz="3000" dirty="0" smtClean="0"/>
              <a:t>Would permit more Pell Grant recipients to receive the full $2,000.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447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1: Miscellaneous Expense Allowance</a:t>
            </a:r>
            <a:endParaRPr lang="en-US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Maintain existing definition of a full grant-in-aid.</a:t>
            </a:r>
          </a:p>
          <a:p>
            <a:r>
              <a:rPr lang="en-US" dirty="0" smtClean="0"/>
              <a:t>Maintain current regulations and exemptions concerning individual financial aid limits regarding cost of attendance.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 </a:t>
            </a:r>
            <a:endParaRPr lang="en-US" sz="4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Permit up to $2,000 based on “unmet need,” not to exceed cost of attendance, when all sources of grant and gift aid countable toward individual limits are included for any student-athlete who receives a full or equivalency grant-in-aid.</a:t>
            </a:r>
          </a:p>
          <a:p>
            <a:pPr marL="695325" lvl="1" indent="-357188"/>
            <a:endParaRPr lang="en-US" sz="2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 </a:t>
            </a:r>
            <a:endParaRPr lang="en-US" sz="4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Determining Unmet Need.</a:t>
            </a:r>
          </a:p>
          <a:p>
            <a:pPr lvl="1"/>
            <a:r>
              <a:rPr lang="en-US" sz="3000" dirty="0" smtClean="0"/>
              <a:t>Student-athlete shall file a FAFSA.</a:t>
            </a:r>
          </a:p>
          <a:p>
            <a:pPr lvl="1"/>
            <a:r>
              <a:rPr lang="en-US" sz="3000" dirty="0" smtClean="0"/>
              <a:t>If not eligible to file, shall follow institution’s uniform or institutional methodology to establish </a:t>
            </a:r>
            <a:r>
              <a:rPr lang="en-US" sz="3000" dirty="0" smtClean="0"/>
              <a:t>e</a:t>
            </a:r>
            <a:r>
              <a:rPr lang="en-US" sz="3000" dirty="0" smtClean="0"/>
              <a:t>xpected family contribution</a:t>
            </a:r>
            <a:r>
              <a:rPr lang="en-US" sz="3000" dirty="0" smtClean="0"/>
              <a:t>.</a:t>
            </a:r>
          </a:p>
          <a:p>
            <a:r>
              <a:rPr lang="en-US" dirty="0" smtClean="0"/>
              <a:t>Unmet Need.</a:t>
            </a:r>
          </a:p>
          <a:p>
            <a:pPr lvl="1"/>
            <a:r>
              <a:rPr lang="en-US" sz="3000" dirty="0" smtClean="0"/>
              <a:t>Equals </a:t>
            </a:r>
            <a:r>
              <a:rPr lang="en-US" sz="3000" dirty="0" smtClean="0"/>
              <a:t>cost </a:t>
            </a:r>
            <a:r>
              <a:rPr lang="en-US" sz="3000" dirty="0" smtClean="0"/>
              <a:t>of </a:t>
            </a:r>
            <a:r>
              <a:rPr lang="en-US" sz="3000" dirty="0" smtClean="0"/>
              <a:t>attendance </a:t>
            </a:r>
            <a:r>
              <a:rPr lang="en-US" sz="3000" dirty="0" smtClean="0"/>
              <a:t>– </a:t>
            </a:r>
            <a:r>
              <a:rPr lang="en-US" sz="3000" dirty="0" smtClean="0"/>
              <a:t>expected family contribution </a:t>
            </a:r>
            <a:r>
              <a:rPr lang="en-US" sz="3000" dirty="0" smtClean="0"/>
              <a:t>– </a:t>
            </a:r>
            <a:r>
              <a:rPr lang="en-US" sz="3000" dirty="0" smtClean="0"/>
              <a:t>grant-in-aid </a:t>
            </a:r>
            <a:r>
              <a:rPr lang="en-US" sz="3000" dirty="0" smtClean="0"/>
              <a:t>– other gift or grant aid.</a:t>
            </a:r>
          </a:p>
          <a:p>
            <a:pPr lvl="1"/>
            <a:r>
              <a:rPr lang="en-US" sz="3000" dirty="0" smtClean="0"/>
              <a:t>Outside gift aid and exempt institutional aid that does not count toward cost of attendance is included when determining unmet need.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295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 </a:t>
            </a:r>
            <a:endParaRPr lang="en-US" sz="4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Examples.</a:t>
            </a:r>
          </a:p>
          <a:p>
            <a:r>
              <a:rPr lang="en-US" b="1" dirty="0" smtClean="0"/>
              <a:t>Cost of Attendance = $25,000 and Full Grant-in-Aid = $19,000.</a:t>
            </a:r>
          </a:p>
          <a:p>
            <a:r>
              <a:rPr lang="en-US" dirty="0" smtClean="0"/>
              <a:t>Student-Athlete 1.  Expected Family</a:t>
            </a:r>
            <a:br>
              <a:rPr lang="en-US" dirty="0" smtClean="0"/>
            </a:br>
            <a:r>
              <a:rPr lang="en-US" dirty="0" smtClean="0"/>
              <a:t>Contribution = $0.</a:t>
            </a:r>
          </a:p>
          <a:p>
            <a:pPr lvl="1"/>
            <a:r>
              <a:rPr lang="en-US" sz="3000" dirty="0" smtClean="0"/>
              <a:t>Athletics Grant-in-Aid = $19,000;</a:t>
            </a:r>
          </a:p>
          <a:p>
            <a:pPr lvl="1"/>
            <a:r>
              <a:rPr lang="en-US" sz="3000" dirty="0" smtClean="0"/>
              <a:t>Pell Grant = $5,500;</a:t>
            </a:r>
          </a:p>
          <a:p>
            <a:pPr lvl="1"/>
            <a:r>
              <a:rPr lang="en-US" sz="3000" dirty="0" smtClean="0"/>
              <a:t>Other Grants = $0.</a:t>
            </a:r>
          </a:p>
          <a:p>
            <a:pPr lvl="1"/>
            <a:r>
              <a:rPr lang="en-US" sz="3000" dirty="0" smtClean="0"/>
              <a:t>Unmet Need is $500.</a:t>
            </a:r>
          </a:p>
          <a:p>
            <a:pPr lvl="1"/>
            <a:r>
              <a:rPr lang="en-US" sz="3000" dirty="0" smtClean="0"/>
              <a:t>Unmet Need Grant of up to $500 may be provided.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Period of Award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92563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Minimum - one academic year.</a:t>
            </a:r>
          </a:p>
          <a:p>
            <a:pPr marL="338138" indent="-338138"/>
            <a:r>
              <a:rPr lang="en-US" dirty="0" smtClean="0"/>
              <a:t>Maximum - student-athlete’s period of eligibility.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Cost of Attendance = $25,000 and Full Grant-in-Aid = $19,000</a:t>
            </a:r>
          </a:p>
          <a:p>
            <a:r>
              <a:rPr lang="en-US" dirty="0" smtClean="0"/>
              <a:t>Student-Athlete 2.  Expected Family</a:t>
            </a:r>
            <a:br>
              <a:rPr lang="en-US" dirty="0" smtClean="0"/>
            </a:br>
            <a:r>
              <a:rPr lang="en-US" dirty="0" smtClean="0"/>
              <a:t>Contribution = $10,000</a:t>
            </a:r>
          </a:p>
          <a:p>
            <a:pPr lvl="1"/>
            <a:r>
              <a:rPr lang="en-US" sz="3000" dirty="0" smtClean="0"/>
              <a:t>Athletics </a:t>
            </a:r>
            <a:r>
              <a:rPr lang="en-US" sz="3000" dirty="0" smtClean="0"/>
              <a:t>Grant-in-Aid </a:t>
            </a:r>
            <a:r>
              <a:rPr lang="en-US" sz="3000" dirty="0" smtClean="0"/>
              <a:t>= $2,000</a:t>
            </a:r>
          </a:p>
          <a:p>
            <a:pPr lvl="1"/>
            <a:r>
              <a:rPr lang="en-US" sz="3000" dirty="0" smtClean="0"/>
              <a:t>Pell Grant = $0 </a:t>
            </a:r>
          </a:p>
          <a:p>
            <a:pPr lvl="1"/>
            <a:r>
              <a:rPr lang="en-US" sz="3000" dirty="0" smtClean="0"/>
              <a:t>Other Grants = $3,000</a:t>
            </a:r>
          </a:p>
          <a:p>
            <a:pPr lvl="1"/>
            <a:r>
              <a:rPr lang="en-US" sz="3000" dirty="0" smtClean="0"/>
              <a:t>Unmet Need is $10,000.</a:t>
            </a:r>
          </a:p>
          <a:p>
            <a:pPr lvl="1"/>
            <a:r>
              <a:rPr lang="en-US" sz="3000" dirty="0" smtClean="0"/>
              <a:t>Unmet Need Grant of up to $2,000 may be provided.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</a:t>
            </a:r>
            <a:endParaRPr lang="en-US" sz="4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Cost of Attendance = $25,000 and Full Grant-in-Aid = $19,000</a:t>
            </a:r>
          </a:p>
          <a:p>
            <a:r>
              <a:rPr lang="en-US" dirty="0" smtClean="0"/>
              <a:t>Student-Athlete 3.  Expected Family Contribution = $20,000</a:t>
            </a:r>
          </a:p>
          <a:p>
            <a:pPr lvl="1"/>
            <a:r>
              <a:rPr lang="en-US" sz="3000" dirty="0" smtClean="0"/>
              <a:t>Athletics Grant-in-Aid = $19,000</a:t>
            </a:r>
          </a:p>
          <a:p>
            <a:pPr lvl="1"/>
            <a:r>
              <a:rPr lang="en-US" sz="3000" dirty="0" smtClean="0"/>
              <a:t>Pell Grant = $0</a:t>
            </a:r>
          </a:p>
          <a:p>
            <a:pPr lvl="1"/>
            <a:r>
              <a:rPr lang="en-US" sz="3000" dirty="0" smtClean="0"/>
              <a:t>Other Grants = $0</a:t>
            </a:r>
          </a:p>
          <a:p>
            <a:pPr lvl="1"/>
            <a:r>
              <a:rPr lang="en-US" sz="3000" dirty="0" smtClean="0"/>
              <a:t>Unmet Need is $0.</a:t>
            </a:r>
          </a:p>
          <a:p>
            <a:pPr lvl="1"/>
            <a:r>
              <a:rPr lang="en-US" sz="3000" dirty="0" smtClean="0"/>
              <a:t>Unmet Need Grant not permissible.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2: Unmet Need Grant</a:t>
            </a:r>
            <a:endParaRPr lang="en-US" sz="4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3820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Permit institutions to supplement NCAA Student-Athlete Opportunity Fund by up to the total of $2,000 multiplied by total number of grant-in-aid awarded.</a:t>
            </a:r>
          </a:p>
          <a:p>
            <a:pPr lvl="1"/>
            <a:r>
              <a:rPr lang="en-US" sz="3000" dirty="0" smtClean="0"/>
              <a:t>Example:</a:t>
            </a:r>
          </a:p>
          <a:p>
            <a:pPr lvl="2"/>
            <a:r>
              <a:rPr lang="en-US" sz="2800" dirty="0" smtClean="0"/>
              <a:t>Head count awards = 130</a:t>
            </a:r>
          </a:p>
          <a:p>
            <a:pPr lvl="2"/>
            <a:r>
              <a:rPr lang="en-US" sz="2800" dirty="0" smtClean="0"/>
              <a:t>Equivalency awards = 80</a:t>
            </a:r>
          </a:p>
          <a:p>
            <a:pPr lvl="2"/>
            <a:r>
              <a:rPr lang="en-US" sz="2800" dirty="0" smtClean="0"/>
              <a:t>Permitted Student-Athlete Opportunity Fund supplement</a:t>
            </a:r>
          </a:p>
          <a:p>
            <a:pPr lvl="4"/>
            <a:r>
              <a:rPr lang="en-US" sz="2600" dirty="0" smtClean="0"/>
              <a:t>(130+80)*$2,000 = $420,000.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676400"/>
          </a:xfrm>
        </p:spPr>
        <p:txBody>
          <a:bodyPr>
            <a:noAutofit/>
          </a:bodyPr>
          <a:lstStyle/>
          <a:p>
            <a:r>
              <a:rPr lang="en-US" sz="3900" dirty="0" smtClean="0"/>
              <a:t>Miscellaneous Expense Allowance</a:t>
            </a:r>
            <a:br>
              <a:rPr lang="en-US" sz="3900" dirty="0" smtClean="0"/>
            </a:br>
            <a:r>
              <a:rPr lang="en-US" sz="3900" dirty="0" smtClean="0"/>
              <a:t>Model 3: Institutional Supplement to NCAA Student-Athlete Opportunity Fun</a:t>
            </a:r>
            <a:r>
              <a:rPr lang="en-US" sz="3800" dirty="0" smtClean="0"/>
              <a:t>d</a:t>
            </a:r>
            <a:endParaRPr lang="en-US" sz="3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3820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Continue to prohibit use of Student-Athlete Opportunity Fund toward “countable” athletics aid, except summer school.</a:t>
            </a:r>
          </a:p>
          <a:p>
            <a:r>
              <a:rPr lang="en-US" dirty="0" smtClean="0"/>
              <a:t>Continue to permit institutions to use Student-Athlete Opportunity Fund funds for direct benefits to student-athletes.</a:t>
            </a:r>
          </a:p>
          <a:p>
            <a:pPr marL="695325" lvl="1" indent="-357188"/>
            <a:endParaRPr lang="en-US" sz="2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1429512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3: Institutional Supplement to Student-Athlete Opportunity Fund</a:t>
            </a:r>
            <a:endParaRPr lang="en-US" sz="40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820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Permit use for up to a $2,000 “Miscellaneous Expense Allowance,” not to exceed cost of attendance, when combined with other sources of financial aid that count toward individual limits.</a:t>
            </a:r>
          </a:p>
          <a:p>
            <a:pPr lvl="1"/>
            <a:r>
              <a:rPr lang="en-US" sz="3000" dirty="0" smtClean="0"/>
              <a:t>At discretion of institution and its conference.</a:t>
            </a:r>
          </a:p>
          <a:p>
            <a:pPr lvl="1"/>
            <a:r>
              <a:rPr lang="en-US" sz="3000" dirty="0" smtClean="0"/>
              <a:t>May be provided any student-athlete.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3: Institutional Supplement to Student-Athlete Opportunity Fund</a:t>
            </a:r>
            <a:endParaRPr lang="en-US" sz="4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New allocation of funds not restricted to miscellaneous expenses allowances.</a:t>
            </a:r>
          </a:p>
          <a:p>
            <a:pPr lvl="1"/>
            <a:r>
              <a:rPr lang="en-US" sz="3000" dirty="0" smtClean="0"/>
              <a:t>May be used for other direct benefits to student-athletes as currently permitted.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676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Miscellaneous Expense Allowance</a:t>
            </a:r>
            <a:br>
              <a:rPr lang="en-US" sz="4000" dirty="0" smtClean="0"/>
            </a:br>
            <a:r>
              <a:rPr lang="en-US" sz="4000" dirty="0" smtClean="0"/>
              <a:t>Model 3: Institutional Supplement to Student-Athlete Opportunity Fund</a:t>
            </a:r>
            <a:endParaRPr lang="en-US" sz="4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457200" y="2130425"/>
            <a:ext cx="82296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Opportunities for Involvement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miscellaneous expense allowance models is underway.</a:t>
            </a:r>
          </a:p>
          <a:p>
            <a:r>
              <a:rPr lang="en-US" dirty="0" smtClean="0"/>
              <a:t>Participate in the discussion.</a:t>
            </a:r>
          </a:p>
          <a:p>
            <a:pPr lvl="1"/>
            <a:r>
              <a:rPr lang="en-US" sz="3000" dirty="0" smtClean="0"/>
              <a:t>Talk with president or chancellor.</a:t>
            </a:r>
          </a:p>
          <a:p>
            <a:pPr lvl="1"/>
            <a:r>
              <a:rPr lang="en-US" sz="3000" dirty="0" smtClean="0"/>
              <a:t>Talk with faculty athletics representative.</a:t>
            </a:r>
          </a:p>
          <a:p>
            <a:pPr lvl="1"/>
            <a:r>
              <a:rPr lang="en-US" sz="3000" dirty="0" smtClean="0"/>
              <a:t>Talk with athletics.</a:t>
            </a:r>
          </a:p>
          <a:p>
            <a:r>
              <a:rPr lang="en-US" dirty="0" smtClean="0"/>
              <a:t>Provide feedback via ncaa.org.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Review of Bylaw 15 begins this year.</a:t>
            </a:r>
          </a:p>
          <a:p>
            <a:pPr lvl="1"/>
            <a:r>
              <a:rPr lang="en-US" sz="3000" dirty="0" smtClean="0"/>
              <a:t>Plan will be presented to cabinet in June.</a:t>
            </a:r>
          </a:p>
          <a:p>
            <a:r>
              <a:rPr lang="en-US" dirty="0" smtClean="0"/>
              <a:t>Areas for review.</a:t>
            </a:r>
          </a:p>
          <a:p>
            <a:pPr lvl="1"/>
            <a:r>
              <a:rPr lang="en-US" sz="3000" i="1" dirty="0" smtClean="0"/>
              <a:t>Phase I</a:t>
            </a:r>
            <a:endParaRPr lang="en-US" sz="3000" dirty="0" smtClean="0"/>
          </a:p>
          <a:p>
            <a:pPr lvl="2" indent="-407988"/>
            <a:r>
              <a:rPr lang="en-US" sz="2800" dirty="0" smtClean="0"/>
              <a:t>Equivalency computation method;</a:t>
            </a:r>
          </a:p>
          <a:p>
            <a:pPr lvl="2" indent="-407988"/>
            <a:r>
              <a:rPr lang="en-US" sz="2800" dirty="0" smtClean="0"/>
              <a:t>Team maximum financial aid limitations (head count and equivalency, as well as number of grants-in-aid); and</a:t>
            </a:r>
          </a:p>
          <a:p>
            <a:pPr lvl="2" indent="-407988"/>
            <a:r>
              <a:rPr lang="en-US" sz="2800" dirty="0" smtClean="0"/>
              <a:t>Terms and conditions of awarding institutional financial aid.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Areas for review.</a:t>
            </a:r>
          </a:p>
          <a:p>
            <a:pPr lvl="1"/>
            <a:r>
              <a:rPr lang="en-US" sz="3000" i="1" dirty="0" smtClean="0"/>
              <a:t>Phase II</a:t>
            </a:r>
            <a:endParaRPr lang="en-US" sz="3000" dirty="0" smtClean="0"/>
          </a:p>
          <a:p>
            <a:pPr lvl="2"/>
            <a:r>
              <a:rPr lang="en-US" sz="2800" dirty="0" smtClean="0"/>
              <a:t>Role of recruited status on financial aid;</a:t>
            </a:r>
          </a:p>
          <a:p>
            <a:pPr lvl="2"/>
            <a:r>
              <a:rPr lang="en-US" sz="2800" dirty="0" smtClean="0"/>
              <a:t>Period of award;</a:t>
            </a:r>
          </a:p>
          <a:p>
            <a:pPr lvl="2"/>
            <a:r>
              <a:rPr lang="en-US" sz="2800" dirty="0" smtClean="0"/>
              <a:t>Summer financial aid; and</a:t>
            </a:r>
          </a:p>
          <a:p>
            <a:pPr lvl="2"/>
            <a:r>
              <a:rPr lang="en-US" sz="2800" dirty="0" smtClean="0"/>
              <a:t>Retroactive financial aid.</a:t>
            </a:r>
          </a:p>
          <a:p>
            <a:pPr lvl="1"/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One-Year Awards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458200" cy="43434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Aid must be disbursed in equal amounts.</a:t>
            </a:r>
          </a:p>
          <a:p>
            <a:pPr marL="338138" indent="-338138"/>
            <a:r>
              <a:rPr lang="en-US" dirty="0" smtClean="0"/>
              <a:t>Increase at any time for any reason.</a:t>
            </a:r>
          </a:p>
          <a:p>
            <a:pPr marL="338138" indent="-338138"/>
            <a:r>
              <a:rPr lang="en-US" dirty="0" smtClean="0"/>
              <a:t>No change to reduction/cancellation legislation.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Surveys will be distributed.</a:t>
            </a:r>
          </a:p>
          <a:p>
            <a:pPr lvl="1"/>
            <a:r>
              <a:rPr lang="en-US" sz="3000" dirty="0" smtClean="0"/>
              <a:t>Need feedback from financial aid officials.</a:t>
            </a:r>
          </a:p>
          <a:p>
            <a:r>
              <a:rPr lang="en-US" dirty="0" smtClean="0"/>
              <a:t>Focus group and subgroup participation opportunities.</a:t>
            </a:r>
          </a:p>
          <a:p>
            <a:r>
              <a:rPr lang="en-US" dirty="0" smtClean="0"/>
              <a:t>Information available on NCAA Working Group on Collegiate Model – Rules page at ncaa.org.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on NCAA Division I Awards, Benefits, Expenses and Financial Aid Cabinet.</a:t>
            </a:r>
          </a:p>
          <a:p>
            <a:pPr lvl="1"/>
            <a:r>
              <a:rPr lang="en-US" sz="3000" dirty="0" smtClean="0"/>
              <a:t>Two seats for financial aid officers.</a:t>
            </a:r>
          </a:p>
          <a:p>
            <a:pPr lvl="2"/>
            <a:r>
              <a:rPr lang="en-US" sz="2800" dirty="0" smtClean="0"/>
              <a:t>Private – Mike Scott, Texas Christian University.</a:t>
            </a:r>
          </a:p>
          <a:p>
            <a:pPr lvl="2"/>
            <a:r>
              <a:rPr lang="en-US" sz="2800" dirty="0" smtClean="0"/>
              <a:t>Public – Brian Quisenberry, Virginia Military Institute.</a:t>
            </a:r>
          </a:p>
          <a:p>
            <a:pPr lvl="1"/>
            <a:r>
              <a:rPr lang="en-US" sz="3000" dirty="0" smtClean="0"/>
              <a:t>Four-year terms.</a:t>
            </a:r>
          </a:p>
          <a:p>
            <a:pPr lvl="1"/>
            <a:r>
              <a:rPr lang="en-US" sz="3000" dirty="0" smtClean="0"/>
              <a:t>Three in-person meetings per academic year.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3820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on </a:t>
            </a:r>
            <a:r>
              <a:rPr lang="en-US" dirty="0" smtClean="0"/>
              <a:t>Awards</a:t>
            </a:r>
            <a:r>
              <a:rPr lang="en-US" dirty="0" smtClean="0"/>
              <a:t>, Benefits, Expenses and Financial Aid Cabinet.</a:t>
            </a:r>
          </a:p>
          <a:p>
            <a:pPr lvl="1"/>
            <a:r>
              <a:rPr lang="en-US" sz="3000" dirty="0" smtClean="0"/>
              <a:t>Accepting nominations from private institutions.</a:t>
            </a:r>
          </a:p>
          <a:p>
            <a:pPr lvl="1"/>
            <a:r>
              <a:rPr lang="en-US" sz="3000" dirty="0" smtClean="0"/>
              <a:t>Deadline is May 11.</a:t>
            </a:r>
          </a:p>
          <a:p>
            <a:pPr lvl="1"/>
            <a:r>
              <a:rPr lang="en-US" sz="3000" dirty="0" smtClean="0"/>
              <a:t>Term begins in July.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534400" cy="97231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Opportunities for Involvement</a:t>
            </a:r>
            <a:endParaRPr lang="en-US" sz="40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2954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Impact of  NCAA Proposal  No. 2011-97.</a:t>
            </a:r>
          </a:p>
          <a:p>
            <a:pPr marL="695325" marR="0" lvl="1" indent="-3571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Period of award.</a:t>
            </a:r>
          </a:p>
          <a:p>
            <a:pPr marL="735013" marR="0" lvl="1" indent="-39687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Aid to former student-athletes.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legislation.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Miscellaneous expense allowance.</a:t>
            </a:r>
          </a:p>
          <a:p>
            <a:pPr marL="738188" marR="0" lvl="1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Proposal</a:t>
            </a:r>
            <a:r>
              <a:rPr kumimoji="1" lang="en-US" sz="3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No. </a:t>
            </a: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2011-96.</a:t>
            </a:r>
          </a:p>
          <a:p>
            <a:pPr marL="738188" marR="0" lvl="1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1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Models under consideration.</a:t>
            </a:r>
          </a:p>
          <a:p>
            <a:pPr marL="338138" marR="0" lvl="0" indent="-3381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Opportunities for involvement.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26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One-Year Awards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419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Student may release institution from obligation to provide athletics aid.</a:t>
            </a:r>
          </a:p>
          <a:p>
            <a:pPr marL="695325" lvl="1" indent="-357188"/>
            <a:r>
              <a:rPr lang="en-US" sz="3000" dirty="0" smtClean="0"/>
              <a:t>Must be awarded institutional aid unrelated to athletics of equal or greater value than the signed award of athletically related 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Multiyear Awards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29200"/>
          </a:xfrm>
        </p:spPr>
        <p:txBody>
          <a:bodyPr>
            <a:noAutofit/>
          </a:bodyPr>
          <a:lstStyle/>
          <a:p>
            <a:pPr marL="338138" indent="-338138"/>
            <a:r>
              <a:rPr lang="en-US" dirty="0" smtClean="0"/>
              <a:t>Cannot exceed period of eligibility.</a:t>
            </a:r>
          </a:p>
          <a:p>
            <a:pPr marL="338138" indent="-338138"/>
            <a:r>
              <a:rPr lang="en-US" dirty="0" smtClean="0"/>
              <a:t>Increase at any time for any reason.</a:t>
            </a:r>
          </a:p>
          <a:p>
            <a:pPr marL="338138" indent="-338138"/>
            <a:r>
              <a:rPr lang="en-US" dirty="0" smtClean="0"/>
              <a:t>During the period, no change to reduction/cancellation legislation.</a:t>
            </a:r>
          </a:p>
          <a:p>
            <a:pPr marL="338138" indent="-338138"/>
            <a:r>
              <a:rPr lang="en-US" dirty="0" smtClean="0"/>
              <a:t>Student cannot release institution from obligation to provide athletics aid.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Multiyear Awards - Renewals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Reduction occurs when:</a:t>
            </a:r>
          </a:p>
          <a:p>
            <a:pPr marL="695325" lvl="1" indent="-357188"/>
            <a:r>
              <a:rPr lang="en-US" sz="3000" dirty="0" smtClean="0"/>
              <a:t>Renewal period is for fewer years than the original agreement.</a:t>
            </a:r>
          </a:p>
          <a:p>
            <a:pPr marL="1033463" lvl="2" indent="-338138"/>
            <a:r>
              <a:rPr lang="en-US" sz="2800" dirty="0" smtClean="0"/>
              <a:t>Unless the renewal includes the remaining years of the student-athlete's eligibility in all sports (e.g., five-year period of eligibility).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Multiyear Awards - Renewals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724400"/>
          </a:xfrm>
        </p:spPr>
        <p:txBody>
          <a:bodyPr>
            <a:normAutofit/>
          </a:bodyPr>
          <a:lstStyle/>
          <a:p>
            <a:pPr marL="338138" indent="-338138"/>
            <a:r>
              <a:rPr lang="en-US" dirty="0" smtClean="0"/>
              <a:t>Reduction occurs when:</a:t>
            </a:r>
          </a:p>
          <a:p>
            <a:pPr marL="695325" lvl="1" indent="-357188"/>
            <a:r>
              <a:rPr lang="en-US" sz="3000" dirty="0" smtClean="0"/>
              <a:t>Average amount of aid provided per year in the renewal is less than the average amount of aid provided per year in the original agreement.</a:t>
            </a:r>
          </a:p>
          <a:p>
            <a:pPr marL="1033463" lvl="2" indent="-338138"/>
            <a:r>
              <a:rPr lang="en-US" sz="2800" dirty="0" smtClean="0"/>
              <a:t>Includes any increases during the period of the original award.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mbers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Numbers</Template>
  <TotalTime>0</TotalTime>
  <Words>1982</Words>
  <Application>Microsoft Office PowerPoint</Application>
  <PresentationFormat>On-screen Show (4:3)</PresentationFormat>
  <Paragraphs>335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Numbers</vt:lpstr>
      <vt:lpstr>Financial Aid for NCAA Student-Athletes: Update on NCAA Bylaw 15</vt:lpstr>
      <vt:lpstr>Overview</vt:lpstr>
      <vt:lpstr>Impact of NCAA Proposal No. 2011-97</vt:lpstr>
      <vt:lpstr>Period of Award</vt:lpstr>
      <vt:lpstr>One-Year Awards</vt:lpstr>
      <vt:lpstr>One-Year Awards</vt:lpstr>
      <vt:lpstr>Multiyear Awards</vt:lpstr>
      <vt:lpstr>Multiyear Awards - Renewals</vt:lpstr>
      <vt:lpstr>Multiyear Awards - Renewals</vt:lpstr>
      <vt:lpstr>Case Study</vt:lpstr>
      <vt:lpstr>Case Study</vt:lpstr>
      <vt:lpstr>Case Study</vt:lpstr>
      <vt:lpstr>Case Study</vt:lpstr>
      <vt:lpstr>Case Study</vt:lpstr>
      <vt:lpstr>Aid to Former Student-Athletes</vt:lpstr>
      <vt:lpstr>Eligibility of Student-Athletes for Institutional Financial Aid</vt:lpstr>
      <vt:lpstr>Aid to Former Student-Athletes</vt:lpstr>
      <vt:lpstr>Newly Adopted Legislation</vt:lpstr>
      <vt:lpstr>Proposal Nos. M-2011-7 and M-2012-2 Books</vt:lpstr>
      <vt:lpstr>Newly Adopted Legislation</vt:lpstr>
      <vt:lpstr>Newly Adopted Legislation</vt:lpstr>
      <vt:lpstr>Newly Adopted Legislation</vt:lpstr>
      <vt:lpstr>Newly Adopted Legislation</vt:lpstr>
      <vt:lpstr>Miscellaneous Expense Allowance</vt:lpstr>
      <vt:lpstr>Miscellaneous Expense Allowance</vt:lpstr>
      <vt:lpstr>Miscellaneous Expense Allowance</vt:lpstr>
      <vt:lpstr>Miscellaneous Expense Allowance</vt:lpstr>
      <vt:lpstr>Miscellaneous Expense Allowance</vt:lpstr>
      <vt:lpstr>Miscellaneous Expense Allowance</vt:lpstr>
      <vt:lpstr>Miscellaneous Expense Allowance</vt:lpstr>
      <vt:lpstr>Miscellaneous Expense Allowance</vt:lpstr>
      <vt:lpstr>Miscellaneous Expense Allowance Model 1: Miscellaneous Expense Allowance</vt:lpstr>
      <vt:lpstr>Miscellaneous Expense Allowance Model 1: Miscellaneous Expense Allowance</vt:lpstr>
      <vt:lpstr>Miscellaneous Expense Allowance Model 1: Miscellaneous Expense Allowance</vt:lpstr>
      <vt:lpstr>Miscellaneous Expense Allowance Model 1: Miscellaneous Expense Allowance</vt:lpstr>
      <vt:lpstr>Miscellaneous Expense Allowance Model 2: Unmet Need Grant </vt:lpstr>
      <vt:lpstr>Miscellaneous Expense Allowance Model 2: Unmet Need Grant </vt:lpstr>
      <vt:lpstr>Miscellaneous Expense Allowance Model 2: Unmet Need Grant </vt:lpstr>
      <vt:lpstr>Miscellaneous Expense Allowance Model 2: Unmet Need Grant </vt:lpstr>
      <vt:lpstr>Miscellaneous Expense Allowance Model 2: Unmet Need Grant</vt:lpstr>
      <vt:lpstr>Miscellaneous Expense Allowance Model 2: Unmet Need Grant</vt:lpstr>
      <vt:lpstr>Miscellaneous Expense Allowance Model 3: Institutional Supplement to NCAA Student-Athlete Opportunity Fund</vt:lpstr>
      <vt:lpstr>Miscellaneous Expense Allowance Model 3: Institutional Supplement to Student-Athlete Opportunity Fund</vt:lpstr>
      <vt:lpstr>Miscellaneous Expense Allowance Model 3: Institutional Supplement to Student-Athlete Opportunity Fund</vt:lpstr>
      <vt:lpstr>Miscellaneous Expense Allowance Model 3: Institutional Supplement to Student-Athlete Opportunity Fund</vt:lpstr>
      <vt:lpstr>Opportunities for Involvement </vt:lpstr>
      <vt:lpstr>Opportunities for Involvement</vt:lpstr>
      <vt:lpstr>Opportunities for Involvement</vt:lpstr>
      <vt:lpstr>Opportunities for Involvement</vt:lpstr>
      <vt:lpstr>Opportunities for Involvement</vt:lpstr>
      <vt:lpstr>Opportunities for Involvement</vt:lpstr>
      <vt:lpstr>Opportunities for Involvement</vt:lpstr>
      <vt:lpstr>Review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2012-04-30T23:25:48Z</dcterms:created>
  <dcterms:modified xsi:type="dcterms:W3CDTF">2012-05-01T19:44:53Z</dcterms:modified>
</cp:coreProperties>
</file>